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80" r:id="rId8"/>
    <p:sldId id="259" r:id="rId9"/>
    <p:sldId id="278" r:id="rId10"/>
    <p:sldId id="268" r:id="rId11"/>
    <p:sldId id="281" r:id="rId12"/>
    <p:sldId id="265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D2C9"/>
    <a:srgbClr val="00AAA0"/>
    <a:srgbClr val="FF7A5A"/>
    <a:srgbClr val="FFB85F"/>
    <a:srgbClr val="E6E6E6"/>
    <a:srgbClr val="E8E8E8"/>
    <a:srgbClr val="335C67"/>
    <a:srgbClr val="99A88C"/>
    <a:srgbClr val="9DCC5F"/>
    <a:srgbClr val="F8F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>
        <p:scale>
          <a:sx n="66" d="100"/>
          <a:sy n="66" d="100"/>
        </p:scale>
        <p:origin x="-668" y="-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xmlns="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xmlns="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xmlns="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38BF2BB6-8F62-424E-B01D-F90A0DB7BF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xmlns="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xmlns="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xmlns="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xmlns="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xmlns="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xmlns="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xmlns="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xmlns="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xmlns="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xmlns="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xmlns="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xmlns="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xmlns="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xmlns="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xmlns="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xmlns="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xmlns="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xmlns="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xmlns="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xmlns="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xmlns="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xmlns="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xmlns="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xmlns="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xmlns="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xmlns="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xmlns="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xmlns="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xmlns="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xmlns="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xmlns="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xmlns="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xmlns="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xmlns="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xmlns="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xmlns="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xmlns="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xmlns="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xmlns="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xmlns="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xmlns="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xmlns="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xmlns="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xmlns="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xmlns="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xmlns="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xmlns="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xmlns="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xmlns="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xmlns="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xmlns="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xmlns="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xmlns="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xmlns="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137D1BF6-CA32-48D3-B8AE-5D5C621A7E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xmlns="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xmlns="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xmlns="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xmlns="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xmlns="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xmlns="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xmlns="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xmlns="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xmlns="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xmlns="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xmlns="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xmlns="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xmlns="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xmlns="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xmlns="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xmlns="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xmlns="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xmlns="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xmlns="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xmlns="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xmlns="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xmlns="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xmlns="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xmlns="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xmlns="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xmlns="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xmlns="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xmlns="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xmlns="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xmlns="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xmlns="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xmlns="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xmlns="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xmlns="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xmlns="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xmlns="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xmlns="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xmlns="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xmlns="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xmlns="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xmlns="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6786D024-E589-4021-EC85-842EF39C40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7704" r="7704"/>
          <a:stretch>
            <a:fillRect/>
          </a:stretch>
        </p:blipFill>
        <p:spPr>
          <a:xfrm flipH="1">
            <a:off x="752100" y="739302"/>
            <a:ext cx="6825035" cy="5379395"/>
          </a:xfrm>
          <a:effectLst>
            <a:glow rad="127000">
              <a:schemeClr val="accent1">
                <a:alpha val="40000"/>
              </a:schemeClr>
            </a:glow>
            <a:softEdge rad="292100"/>
          </a:effectLst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xmlns="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080" y="2412105"/>
            <a:ext cx="5074920" cy="2460509"/>
          </a:xfrm>
          <a:effectLst>
            <a:softEdge rad="114300"/>
          </a:effectLst>
        </p:spPr>
        <p:txBody>
          <a:bodyPr/>
          <a:lstStyle/>
          <a:p>
            <a:pPr algn="ctr"/>
            <a:r>
              <a:rPr lang="en-US" sz="3200" dirty="0"/>
              <a:t>BOB HACKATHON</a:t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CHEQUE DETECTION 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xmlns="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  <a:effectLst>
            <a:softEdge rad="495300"/>
          </a:effectLst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xmlns="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77912" y="4948639"/>
            <a:ext cx="4114592" cy="2212496"/>
          </a:xfrm>
        </p:spPr>
        <p:txBody>
          <a:bodyPr/>
          <a:lstStyle/>
          <a:p>
            <a:r>
              <a:rPr lang="en-US" dirty="0" err="1"/>
              <a:t>Amisha</a:t>
            </a:r>
            <a:r>
              <a:rPr lang="en-US" dirty="0"/>
              <a:t> Singh</a:t>
            </a:r>
          </a:p>
          <a:p>
            <a:r>
              <a:rPr lang="en-US" dirty="0" err="1"/>
              <a:t>Shailly</a:t>
            </a:r>
            <a:r>
              <a:rPr lang="en-US" dirty="0"/>
              <a:t> Raj</a:t>
            </a:r>
          </a:p>
          <a:p>
            <a:r>
              <a:rPr lang="en-US" dirty="0" err="1"/>
              <a:t>Astha</a:t>
            </a:r>
            <a:r>
              <a:rPr lang="en-US" dirty="0"/>
              <a:t> Goel</a:t>
            </a:r>
          </a:p>
          <a:p>
            <a:r>
              <a:rPr lang="en-US" dirty="0"/>
              <a:t>Anubhav Yadav​</a:t>
            </a:r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xmlns="" id="{CF60E227-1FA4-5A67-4BD1-FAE072948D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283" b="2283"/>
          <a:stretch>
            <a:fillRect/>
          </a:stretch>
        </p:blipFill>
        <p:spPr>
          <a:xfrm flipH="1">
            <a:off x="4655130" y="-596773"/>
            <a:ext cx="7910940" cy="7549522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xmlns="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6360"/>
            <a:ext cx="6019802" cy="4041028"/>
          </a:xfrm>
        </p:spPr>
        <p:txBody>
          <a:bodyPr/>
          <a:lstStyle/>
          <a:p>
            <a:pPr algn="ctr"/>
            <a:r>
              <a:rPr lang="en-US" b="1" dirty="0"/>
              <a:t>Quick fix by us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9044" y="3177988"/>
            <a:ext cx="4850550" cy="1731145"/>
          </a:xfrm>
        </p:spPr>
        <p:txBody>
          <a:bodyPr>
            <a:noAutofit/>
          </a:bodyPr>
          <a:lstStyle/>
          <a:p>
            <a:r>
              <a:rPr lang="en-US" dirty="0"/>
              <a:t>We tried to build a model that processes the simply scanned cheque, </a:t>
            </a:r>
            <a:r>
              <a:rPr lang="en-US" dirty="0" smtClean="0"/>
              <a:t>extracts </a:t>
            </a:r>
            <a:r>
              <a:rPr lang="en-US" dirty="0"/>
              <a:t>details from it, and automatically </a:t>
            </a:r>
            <a:r>
              <a:rPr lang="en-US" dirty="0" smtClean="0"/>
              <a:t>cross-verifies </a:t>
            </a:r>
            <a:r>
              <a:rPr lang="en-US" dirty="0"/>
              <a:t>it along with the required  modification within the existing database of a bank. This POC model also covers the ACCOUNT PAYEE, CASH cheques, cheques with RTGS/NEFT  and cheques with back signatures and details for secure transactions.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xmlns="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858" y="269812"/>
            <a:ext cx="7288284" cy="4694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+mn-ea"/>
                <a:cs typeface="+mn-cs"/>
              </a:rPr>
              <a:t>High level implementation </a:t>
            </a:r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44790398-BDFD-C251-C55F-73F7E17A87BB}"/>
              </a:ext>
            </a:extLst>
          </p:cNvPr>
          <p:cNvSpPr/>
          <p:nvPr/>
        </p:nvSpPr>
        <p:spPr>
          <a:xfrm>
            <a:off x="4464424" y="1057835"/>
            <a:ext cx="2599764" cy="430451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DAD87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SCANNED IMAGE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D00557A7-37A5-85E3-6570-2682BC4C41D7}"/>
              </a:ext>
            </a:extLst>
          </p:cNvPr>
          <p:cNvGrpSpPr/>
          <p:nvPr/>
        </p:nvGrpSpPr>
        <p:grpSpPr>
          <a:xfrm>
            <a:off x="4464420" y="1488286"/>
            <a:ext cx="2599764" cy="854535"/>
            <a:chOff x="4464422" y="1488286"/>
            <a:chExt cx="2599764" cy="8545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A62B59C9-4460-A090-E79B-B5EB58EE9896}"/>
                </a:ext>
              </a:extLst>
            </p:cNvPr>
            <p:cNvSpPr/>
            <p:nvPr/>
          </p:nvSpPr>
          <p:spPr>
            <a:xfrm>
              <a:off x="4464422" y="1873331"/>
              <a:ext cx="2599764" cy="469490"/>
            </a:xfrm>
            <a:prstGeom prst="rect">
              <a:avLst/>
            </a:prstGeom>
            <a:noFill/>
            <a:ln w="38100">
              <a:solidFill>
                <a:srgbClr val="FFC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IMAGE PROCESSING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xmlns="" id="{20C3A08F-E788-6FC6-F236-38A50CAC824F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flipH="1">
              <a:off x="5764304" y="1488286"/>
              <a:ext cx="2" cy="385045"/>
            </a:xfrm>
            <a:prstGeom prst="straightConnector1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11B32232-3537-9B4B-24A7-3FC7B7CFCFB6}"/>
              </a:ext>
            </a:extLst>
          </p:cNvPr>
          <p:cNvGrpSpPr/>
          <p:nvPr/>
        </p:nvGrpSpPr>
        <p:grpSpPr>
          <a:xfrm>
            <a:off x="4464418" y="2343899"/>
            <a:ext cx="2599764" cy="865095"/>
            <a:chOff x="4464420" y="2343899"/>
            <a:chExt cx="2599764" cy="86509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B0AEC143-2CCB-1FE8-6D69-5532325E48CB}"/>
                </a:ext>
              </a:extLst>
            </p:cNvPr>
            <p:cNvSpPr/>
            <p:nvPr/>
          </p:nvSpPr>
          <p:spPr>
            <a:xfrm>
              <a:off x="4464420" y="2739504"/>
              <a:ext cx="2599764" cy="469490"/>
            </a:xfrm>
            <a:prstGeom prst="rect">
              <a:avLst/>
            </a:prstGeom>
            <a:noFill/>
            <a:ln w="38100">
              <a:solidFill>
                <a:srgbClr val="FF96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O.C.R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4C11DA7D-A71D-937F-9E35-D6D73F0E0072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>
              <a:off x="5764302" y="2343899"/>
              <a:ext cx="0" cy="395605"/>
            </a:xfrm>
            <a:prstGeom prst="straightConnector1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5EE15BEA-5982-262B-E391-023BF9292392}"/>
              </a:ext>
            </a:extLst>
          </p:cNvPr>
          <p:cNvGrpSpPr/>
          <p:nvPr/>
        </p:nvGrpSpPr>
        <p:grpSpPr>
          <a:xfrm>
            <a:off x="4464418" y="3187334"/>
            <a:ext cx="2599763" cy="923346"/>
            <a:chOff x="4464420" y="3208994"/>
            <a:chExt cx="2599763" cy="923346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xmlns="" id="{8277DA12-F0A8-93D0-83B3-0106A3D22D4A}"/>
                </a:ext>
              </a:extLst>
            </p:cNvPr>
            <p:cNvSpPr/>
            <p:nvPr/>
          </p:nvSpPr>
          <p:spPr>
            <a:xfrm>
              <a:off x="4464420" y="3662850"/>
              <a:ext cx="2599763" cy="469490"/>
            </a:xfrm>
            <a:prstGeom prst="parallelogram">
              <a:avLst>
                <a:gd name="adj" fmla="val 26910"/>
              </a:avLst>
            </a:prstGeom>
            <a:noFill/>
            <a:ln w="38100">
              <a:solidFill>
                <a:srgbClr val="FF5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TEXT PROCESSING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xmlns="" id="{AC8CAEA4-3B41-FC41-147F-B7D1D1BBE112}"/>
                </a:ext>
              </a:extLst>
            </p:cNvPr>
            <p:cNvCxnSpPr>
              <a:stCxn id="30" idx="2"/>
              <a:endCxn id="31" idx="0"/>
            </p:cNvCxnSpPr>
            <p:nvPr/>
          </p:nvCxnSpPr>
          <p:spPr>
            <a:xfrm>
              <a:off x="5764300" y="3208994"/>
              <a:ext cx="2" cy="432196"/>
            </a:xfrm>
            <a:prstGeom prst="straightConnector1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xmlns="" id="{F20151EE-47C9-EF10-BB07-510AA0DB475D}"/>
              </a:ext>
            </a:extLst>
          </p:cNvPr>
          <p:cNvGrpSpPr/>
          <p:nvPr/>
        </p:nvGrpSpPr>
        <p:grpSpPr>
          <a:xfrm>
            <a:off x="4964199" y="4110680"/>
            <a:ext cx="1600203" cy="1589009"/>
            <a:chOff x="4964199" y="4147974"/>
            <a:chExt cx="1600203" cy="158900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F26CAB7B-CCBB-E038-4A64-A8988FFA9A2A}"/>
                </a:ext>
              </a:extLst>
            </p:cNvPr>
            <p:cNvGrpSpPr/>
            <p:nvPr/>
          </p:nvGrpSpPr>
          <p:grpSpPr>
            <a:xfrm>
              <a:off x="4964199" y="4490890"/>
              <a:ext cx="1600203" cy="1246093"/>
              <a:chOff x="5114362" y="5262282"/>
              <a:chExt cx="1600203" cy="1246093"/>
            </a:xfrm>
          </p:grpSpPr>
          <p:sp>
            <p:nvSpPr>
              <p:cNvPr id="33" name="Diamond 32">
                <a:extLst>
                  <a:ext uri="{FF2B5EF4-FFF2-40B4-BE49-F238E27FC236}">
                    <a16:creationId xmlns:a16="http://schemas.microsoft.com/office/drawing/2014/main" xmlns="" id="{13720E86-3C74-34CF-B603-B9CD40756F1B}"/>
                  </a:ext>
                </a:extLst>
              </p:cNvPr>
              <p:cNvSpPr/>
              <p:nvPr/>
            </p:nvSpPr>
            <p:spPr>
              <a:xfrm>
                <a:off x="5114362" y="5262282"/>
                <a:ext cx="1600203" cy="1246093"/>
              </a:xfrm>
              <a:prstGeom prst="diamond">
                <a:avLst/>
              </a:prstGeom>
              <a:noFill/>
              <a:ln w="38100">
                <a:solidFill>
                  <a:srgbClr val="FDB7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0BBDF524-A4AB-7825-E805-FA95B76DF915}"/>
                  </a:ext>
                </a:extLst>
              </p:cNvPr>
              <p:cNvSpPr txBox="1"/>
              <p:nvPr/>
            </p:nvSpPr>
            <p:spPr>
              <a:xfrm>
                <a:off x="5183839" y="5476999"/>
                <a:ext cx="146124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Sign. verification</a:t>
                </a:r>
              </a:p>
            </p:txBody>
          </p:sp>
        </p:grp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xmlns="" id="{50977C08-3828-8CCA-7812-41AE44EF60C3}"/>
                </a:ext>
              </a:extLst>
            </p:cNvPr>
            <p:cNvCxnSpPr>
              <a:cxnSpLocks/>
              <a:stCxn id="31" idx="4"/>
              <a:endCxn id="33" idx="0"/>
            </p:cNvCxnSpPr>
            <p:nvPr/>
          </p:nvCxnSpPr>
          <p:spPr>
            <a:xfrm>
              <a:off x="5764300" y="4147974"/>
              <a:ext cx="1" cy="342916"/>
            </a:xfrm>
            <a:prstGeom prst="straightConnector1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xmlns="" id="{07024D37-EEFB-F47C-96ED-0F0124F4E9D4}"/>
              </a:ext>
            </a:extLst>
          </p:cNvPr>
          <p:cNvCxnSpPr>
            <a:stCxn id="33" idx="2"/>
            <a:endCxn id="33" idx="2"/>
          </p:cNvCxnSpPr>
          <p:nvPr/>
        </p:nvCxnSpPr>
        <p:spPr>
          <a:xfrm>
            <a:off x="5764301" y="5699689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FEAB82F4-303F-CA69-BB0D-7818F69DF268}"/>
              </a:ext>
            </a:extLst>
          </p:cNvPr>
          <p:cNvGrpSpPr/>
          <p:nvPr/>
        </p:nvGrpSpPr>
        <p:grpSpPr>
          <a:xfrm>
            <a:off x="4464420" y="5699689"/>
            <a:ext cx="2599764" cy="748833"/>
            <a:chOff x="4464420" y="5699689"/>
            <a:chExt cx="2599764" cy="748833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xmlns="" id="{349912D8-7761-3035-8D84-E1FF0139819C}"/>
                </a:ext>
              </a:extLst>
            </p:cNvPr>
            <p:cNvSpPr/>
            <p:nvPr/>
          </p:nvSpPr>
          <p:spPr>
            <a:xfrm>
              <a:off x="4464420" y="5979032"/>
              <a:ext cx="2599764" cy="46949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D7F2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CHECKING DATABASE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xmlns="" id="{66833B6D-A86F-7020-4965-0F56B713070B}"/>
                </a:ext>
              </a:extLst>
            </p:cNvPr>
            <p:cNvCxnSpPr>
              <a:cxnSpLocks/>
            </p:cNvCxnSpPr>
            <p:nvPr/>
          </p:nvCxnSpPr>
          <p:spPr>
            <a:xfrm>
              <a:off x="5764299" y="5699689"/>
              <a:ext cx="1" cy="279343"/>
            </a:xfrm>
            <a:prstGeom prst="straightConnector1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xmlns="" id="{660C23F5-C16D-B0AE-45E2-FD20ED1DED17}"/>
              </a:ext>
            </a:extLst>
          </p:cNvPr>
          <p:cNvGrpSpPr/>
          <p:nvPr/>
        </p:nvGrpSpPr>
        <p:grpSpPr>
          <a:xfrm>
            <a:off x="1541927" y="2426355"/>
            <a:ext cx="2922491" cy="1095788"/>
            <a:chOff x="1541929" y="2426355"/>
            <a:chExt cx="2922491" cy="1095788"/>
          </a:xfrm>
        </p:grpSpPr>
        <p:sp>
          <p:nvSpPr>
            <p:cNvPr id="39" name="Flowchart: Multidocument 38">
              <a:extLst>
                <a:ext uri="{FF2B5EF4-FFF2-40B4-BE49-F238E27FC236}">
                  <a16:creationId xmlns:a16="http://schemas.microsoft.com/office/drawing/2014/main" xmlns="" id="{A952AF14-3DC3-2493-AA15-EF601F2E81B7}"/>
                </a:ext>
              </a:extLst>
            </p:cNvPr>
            <p:cNvSpPr/>
            <p:nvPr/>
          </p:nvSpPr>
          <p:spPr>
            <a:xfrm flipH="1">
              <a:off x="1541929" y="2426355"/>
              <a:ext cx="2160494" cy="1095788"/>
            </a:xfrm>
            <a:prstGeom prst="flowChartMultidocument">
              <a:avLst/>
            </a:prstGeom>
            <a:noFill/>
            <a:ln w="38100">
              <a:solidFill>
                <a:srgbClr val="FC2E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AZURE COMPUTER VISION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xmlns="" id="{D3CEB42D-C4CE-58CD-550F-810F2AC7E177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 flipH="1" flipV="1">
              <a:off x="3702423" y="2974249"/>
              <a:ext cx="761997" cy="1078"/>
            </a:xfrm>
            <a:prstGeom prst="straightConnector1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16869179-7484-11F0-1910-4408110625F4}"/>
              </a:ext>
            </a:extLst>
          </p:cNvPr>
          <p:cNvGrpSpPr/>
          <p:nvPr/>
        </p:nvGrpSpPr>
        <p:grpSpPr>
          <a:xfrm>
            <a:off x="7064179" y="1560182"/>
            <a:ext cx="3110756" cy="1095788"/>
            <a:chOff x="7064184" y="1560182"/>
            <a:chExt cx="3110756" cy="1095788"/>
          </a:xfrm>
        </p:grpSpPr>
        <p:sp>
          <p:nvSpPr>
            <p:cNvPr id="35" name="Flowchart: Multidocument 34">
              <a:extLst>
                <a:ext uri="{FF2B5EF4-FFF2-40B4-BE49-F238E27FC236}">
                  <a16:creationId xmlns:a16="http://schemas.microsoft.com/office/drawing/2014/main" xmlns="" id="{B8307292-F862-D334-7372-2734D258E370}"/>
                </a:ext>
              </a:extLst>
            </p:cNvPr>
            <p:cNvSpPr/>
            <p:nvPr/>
          </p:nvSpPr>
          <p:spPr>
            <a:xfrm>
              <a:off x="7897905" y="1560182"/>
              <a:ext cx="2277035" cy="1095788"/>
            </a:xfrm>
            <a:prstGeom prst="flowChartMultidocument">
              <a:avLst/>
            </a:prstGeom>
            <a:noFill/>
            <a:ln w="38100">
              <a:solidFill>
                <a:srgbClr val="DD3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OPEN CV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TRANSFORMAIONS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xmlns="" id="{E2DEB3FE-888C-F958-14DA-FCC7FAE13E1D}"/>
                </a:ext>
              </a:extLst>
            </p:cNvPr>
            <p:cNvCxnSpPr>
              <a:stCxn id="28" idx="3"/>
              <a:endCxn id="35" idx="1"/>
            </p:cNvCxnSpPr>
            <p:nvPr/>
          </p:nvCxnSpPr>
          <p:spPr>
            <a:xfrm>
              <a:off x="7064184" y="2108076"/>
              <a:ext cx="833721" cy="0"/>
            </a:xfrm>
            <a:prstGeom prst="straightConnector1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xmlns="" id="{4744146F-F809-2F98-0F26-72A378220B11}"/>
              </a:ext>
            </a:extLst>
          </p:cNvPr>
          <p:cNvGrpSpPr/>
          <p:nvPr/>
        </p:nvGrpSpPr>
        <p:grpSpPr>
          <a:xfrm>
            <a:off x="1541924" y="5665883"/>
            <a:ext cx="2922491" cy="1095788"/>
            <a:chOff x="1541929" y="2426355"/>
            <a:chExt cx="2922491" cy="1095788"/>
          </a:xfrm>
        </p:grpSpPr>
        <p:sp>
          <p:nvSpPr>
            <p:cNvPr id="134" name="Flowchart: Multidocument 133">
              <a:extLst>
                <a:ext uri="{FF2B5EF4-FFF2-40B4-BE49-F238E27FC236}">
                  <a16:creationId xmlns:a16="http://schemas.microsoft.com/office/drawing/2014/main" xmlns="" id="{103C041B-CB68-AEA3-0815-75239AA871E2}"/>
                </a:ext>
              </a:extLst>
            </p:cNvPr>
            <p:cNvSpPr/>
            <p:nvPr/>
          </p:nvSpPr>
          <p:spPr>
            <a:xfrm flipH="1">
              <a:off x="1541929" y="2426355"/>
              <a:ext cx="2160494" cy="1095788"/>
            </a:xfrm>
            <a:prstGeom prst="flowChartMultidocument">
              <a:avLst/>
            </a:prstGeom>
            <a:noFill/>
            <a:ln w="38100">
              <a:solidFill>
                <a:srgbClr val="DAD8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MATCHING ACCOUNT NUMBER</a:t>
              </a: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xmlns="" id="{D594146F-EFE5-AC87-AD75-01A6E31AF1AD}"/>
                </a:ext>
              </a:extLst>
            </p:cNvPr>
            <p:cNvCxnSpPr>
              <a:cxnSpLocks/>
              <a:endCxn id="134" idx="1"/>
            </p:cNvCxnSpPr>
            <p:nvPr/>
          </p:nvCxnSpPr>
          <p:spPr>
            <a:xfrm flipH="1" flipV="1">
              <a:off x="3702423" y="2974249"/>
              <a:ext cx="761997" cy="1078"/>
            </a:xfrm>
            <a:prstGeom prst="straightConnector1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B42BF9ED-A30E-1586-A519-080440E60972}"/>
              </a:ext>
            </a:extLst>
          </p:cNvPr>
          <p:cNvGrpSpPr/>
          <p:nvPr/>
        </p:nvGrpSpPr>
        <p:grpSpPr>
          <a:xfrm>
            <a:off x="7070905" y="5665883"/>
            <a:ext cx="3110756" cy="1095788"/>
            <a:chOff x="7064184" y="1560182"/>
            <a:chExt cx="3110756" cy="1095788"/>
          </a:xfrm>
        </p:grpSpPr>
        <p:sp>
          <p:nvSpPr>
            <p:cNvPr id="137" name="Flowchart: Multidocument 136">
              <a:extLst>
                <a:ext uri="{FF2B5EF4-FFF2-40B4-BE49-F238E27FC236}">
                  <a16:creationId xmlns:a16="http://schemas.microsoft.com/office/drawing/2014/main" xmlns="" id="{D806B209-03D2-2D97-A1F5-6BE89BBF32A3}"/>
                </a:ext>
              </a:extLst>
            </p:cNvPr>
            <p:cNvSpPr/>
            <p:nvPr/>
          </p:nvSpPr>
          <p:spPr>
            <a:xfrm>
              <a:off x="7897905" y="1560182"/>
              <a:ext cx="2277035" cy="1095788"/>
            </a:xfrm>
            <a:prstGeom prst="flowChartMultidocument">
              <a:avLst/>
            </a:prstGeom>
            <a:noFill/>
            <a:ln w="38100">
              <a:solidFill>
                <a:srgbClr val="FF96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CHECKING BALANCE AMOUNT</a:t>
              </a:r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xmlns="" id="{BF0876AA-EAA2-9EB2-6754-22948F08D4F0}"/>
                </a:ext>
              </a:extLst>
            </p:cNvPr>
            <p:cNvCxnSpPr>
              <a:endCxn id="137" idx="1"/>
            </p:cNvCxnSpPr>
            <p:nvPr/>
          </p:nvCxnSpPr>
          <p:spPr>
            <a:xfrm>
              <a:off x="7064184" y="2108076"/>
              <a:ext cx="833721" cy="0"/>
            </a:xfrm>
            <a:prstGeom prst="straightConnector1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xmlns="" id="{F4EA003B-79EA-D11C-14B8-167521743F26}"/>
              </a:ext>
            </a:extLst>
          </p:cNvPr>
          <p:cNvCxnSpPr>
            <a:stCxn id="32" idx="2"/>
          </p:cNvCxnSpPr>
          <p:nvPr/>
        </p:nvCxnSpPr>
        <p:spPr>
          <a:xfrm flipH="1">
            <a:off x="5764298" y="6448522"/>
            <a:ext cx="4" cy="577311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75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D00557A7-37A5-85E3-6570-2682BC4C41D7}"/>
              </a:ext>
            </a:extLst>
          </p:cNvPr>
          <p:cNvGrpSpPr/>
          <p:nvPr/>
        </p:nvGrpSpPr>
        <p:grpSpPr>
          <a:xfrm>
            <a:off x="4464420" y="1470326"/>
            <a:ext cx="2599764" cy="854535"/>
            <a:chOff x="4464422" y="1488286"/>
            <a:chExt cx="2599764" cy="8545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A62B59C9-4460-A090-E79B-B5EB58EE9896}"/>
                </a:ext>
              </a:extLst>
            </p:cNvPr>
            <p:cNvSpPr/>
            <p:nvPr/>
          </p:nvSpPr>
          <p:spPr>
            <a:xfrm>
              <a:off x="4464422" y="1873331"/>
              <a:ext cx="2599764" cy="469490"/>
            </a:xfrm>
            <a:prstGeom prst="rect">
              <a:avLst/>
            </a:prstGeom>
            <a:noFill/>
            <a:ln w="38100">
              <a:solidFill>
                <a:srgbClr val="FFC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TYPE CHECK FOR CHEQUE 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xmlns="" id="{20C3A08F-E788-6FC6-F236-38A50CAC824F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H="1">
              <a:off x="5764304" y="1488286"/>
              <a:ext cx="2" cy="385045"/>
            </a:xfrm>
            <a:prstGeom prst="straightConnector1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11B32232-3537-9B4B-24A7-3FC7B7CFCFB6}"/>
              </a:ext>
            </a:extLst>
          </p:cNvPr>
          <p:cNvGrpSpPr/>
          <p:nvPr/>
        </p:nvGrpSpPr>
        <p:grpSpPr>
          <a:xfrm>
            <a:off x="4464418" y="2325939"/>
            <a:ext cx="2599764" cy="865095"/>
            <a:chOff x="4464420" y="2343899"/>
            <a:chExt cx="2599764" cy="86509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B0AEC143-2CCB-1FE8-6D69-5532325E48CB}"/>
                </a:ext>
              </a:extLst>
            </p:cNvPr>
            <p:cNvSpPr/>
            <p:nvPr/>
          </p:nvSpPr>
          <p:spPr>
            <a:xfrm>
              <a:off x="4464420" y="2739504"/>
              <a:ext cx="2599764" cy="469490"/>
            </a:xfrm>
            <a:prstGeom prst="rect">
              <a:avLst/>
            </a:prstGeom>
            <a:noFill/>
            <a:ln w="38100">
              <a:solidFill>
                <a:srgbClr val="FF96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CHECK BACK OF CHEQUE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4C11DA7D-A71D-937F-9E35-D6D73F0E0072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>
              <a:off x="5764302" y="2343899"/>
              <a:ext cx="0" cy="395605"/>
            </a:xfrm>
            <a:prstGeom prst="straightConnector1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5EE15BEA-5982-262B-E391-023BF9292392}"/>
              </a:ext>
            </a:extLst>
          </p:cNvPr>
          <p:cNvGrpSpPr/>
          <p:nvPr/>
        </p:nvGrpSpPr>
        <p:grpSpPr>
          <a:xfrm>
            <a:off x="4464418" y="3169374"/>
            <a:ext cx="2599763" cy="897986"/>
            <a:chOff x="4464420" y="3234354"/>
            <a:chExt cx="2599763" cy="897986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xmlns="" id="{8277DA12-F0A8-93D0-83B3-0106A3D22D4A}"/>
                </a:ext>
              </a:extLst>
            </p:cNvPr>
            <p:cNvSpPr/>
            <p:nvPr/>
          </p:nvSpPr>
          <p:spPr>
            <a:xfrm>
              <a:off x="4464420" y="3662850"/>
              <a:ext cx="2599763" cy="469490"/>
            </a:xfrm>
            <a:prstGeom prst="parallelogram">
              <a:avLst>
                <a:gd name="adj" fmla="val 26910"/>
              </a:avLst>
            </a:prstGeom>
            <a:noFill/>
            <a:ln w="38100">
              <a:solidFill>
                <a:srgbClr val="F8FF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PROCESS DATA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xmlns="" id="{AC8CAEA4-3B41-FC41-147F-B7D1D1BBE112}"/>
                </a:ext>
              </a:extLst>
            </p:cNvPr>
            <p:cNvCxnSpPr>
              <a:stCxn id="30" idx="2"/>
              <a:endCxn id="31" idx="0"/>
            </p:cNvCxnSpPr>
            <p:nvPr/>
          </p:nvCxnSpPr>
          <p:spPr>
            <a:xfrm>
              <a:off x="5764300" y="3234354"/>
              <a:ext cx="0" cy="428496"/>
            </a:xfrm>
            <a:prstGeom prst="straightConnector1">
              <a:avLst/>
            </a:prstGeom>
            <a:ln w="28575">
              <a:solidFill>
                <a:srgbClr val="F8FFC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xmlns="" id="{F20151EE-47C9-EF10-BB07-510AA0DB475D}"/>
              </a:ext>
            </a:extLst>
          </p:cNvPr>
          <p:cNvGrpSpPr/>
          <p:nvPr/>
        </p:nvGrpSpPr>
        <p:grpSpPr>
          <a:xfrm>
            <a:off x="4964199" y="4078142"/>
            <a:ext cx="1600203" cy="1632329"/>
            <a:chOff x="4964199" y="4104654"/>
            <a:chExt cx="1600203" cy="163232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F26CAB7B-CCBB-E038-4A64-A8988FFA9A2A}"/>
                </a:ext>
              </a:extLst>
            </p:cNvPr>
            <p:cNvGrpSpPr/>
            <p:nvPr/>
          </p:nvGrpSpPr>
          <p:grpSpPr>
            <a:xfrm>
              <a:off x="4964199" y="4490890"/>
              <a:ext cx="1600203" cy="1246093"/>
              <a:chOff x="5114362" y="5262282"/>
              <a:chExt cx="1600203" cy="1246093"/>
            </a:xfrm>
          </p:grpSpPr>
          <p:sp>
            <p:nvSpPr>
              <p:cNvPr id="33" name="Diamond 32">
                <a:extLst>
                  <a:ext uri="{FF2B5EF4-FFF2-40B4-BE49-F238E27FC236}">
                    <a16:creationId xmlns:a16="http://schemas.microsoft.com/office/drawing/2014/main" xmlns="" id="{13720E86-3C74-34CF-B603-B9CD40756F1B}"/>
                  </a:ext>
                </a:extLst>
              </p:cNvPr>
              <p:cNvSpPr/>
              <p:nvPr/>
            </p:nvSpPr>
            <p:spPr>
              <a:xfrm>
                <a:off x="5114362" y="5262282"/>
                <a:ext cx="1600203" cy="1246093"/>
              </a:xfrm>
              <a:prstGeom prst="diamond">
                <a:avLst/>
              </a:prstGeom>
              <a:noFill/>
              <a:ln w="38100">
                <a:solidFill>
                  <a:srgbClr val="9DCC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0BBDF524-A4AB-7825-E805-FA95B76DF915}"/>
                  </a:ext>
                </a:extLst>
              </p:cNvPr>
              <p:cNvSpPr txBox="1"/>
              <p:nvPr/>
            </p:nvSpPr>
            <p:spPr>
              <a:xfrm>
                <a:off x="5205186" y="5576459"/>
                <a:ext cx="146124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VALID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DATA</a:t>
                </a:r>
              </a:p>
            </p:txBody>
          </p:sp>
        </p:grp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xmlns="" id="{50977C08-3828-8CCA-7812-41AE44EF60C3}"/>
                </a:ext>
              </a:extLst>
            </p:cNvPr>
            <p:cNvCxnSpPr>
              <a:cxnSpLocks/>
              <a:stCxn id="31" idx="4"/>
              <a:endCxn id="33" idx="0"/>
            </p:cNvCxnSpPr>
            <p:nvPr/>
          </p:nvCxnSpPr>
          <p:spPr>
            <a:xfrm>
              <a:off x="5764300" y="4104654"/>
              <a:ext cx="1" cy="386236"/>
            </a:xfrm>
            <a:prstGeom prst="straightConnector1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xmlns="" id="{07024D37-EEFB-F47C-96ED-0F0124F4E9D4}"/>
              </a:ext>
            </a:extLst>
          </p:cNvPr>
          <p:cNvCxnSpPr>
            <a:stCxn id="33" idx="2"/>
            <a:endCxn id="33" idx="2"/>
          </p:cNvCxnSpPr>
          <p:nvPr/>
        </p:nvCxnSpPr>
        <p:spPr>
          <a:xfrm>
            <a:off x="5764301" y="571047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1286C491-88AC-DC50-4098-B03EBE23D86C}"/>
              </a:ext>
            </a:extLst>
          </p:cNvPr>
          <p:cNvGrpSpPr/>
          <p:nvPr/>
        </p:nvGrpSpPr>
        <p:grpSpPr>
          <a:xfrm>
            <a:off x="5012326" y="407984"/>
            <a:ext cx="1503943" cy="1062342"/>
            <a:chOff x="5033676" y="407984"/>
            <a:chExt cx="1503943" cy="1062342"/>
          </a:xfrm>
        </p:grpSpPr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xmlns="" id="{36B861D5-ACDE-17AF-4666-7068E1C429DA}"/>
                </a:ext>
              </a:extLst>
            </p:cNvPr>
            <p:cNvSpPr/>
            <p:nvPr/>
          </p:nvSpPr>
          <p:spPr>
            <a:xfrm>
              <a:off x="5033676" y="407984"/>
              <a:ext cx="1503943" cy="1062342"/>
            </a:xfrm>
            <a:prstGeom prst="diamond">
              <a:avLst/>
            </a:prstGeom>
            <a:noFill/>
            <a:ln w="38100">
              <a:solidFill>
                <a:srgbClr val="FFCB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C2E4A37B-4513-49C3-5FEA-0713339987E4}"/>
                </a:ext>
              </a:extLst>
            </p:cNvPr>
            <p:cNvSpPr txBox="1"/>
            <p:nvPr/>
          </p:nvSpPr>
          <p:spPr>
            <a:xfrm>
              <a:off x="5069711" y="657918"/>
              <a:ext cx="146790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IF DATA VALID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1580A9B8-47FA-91E5-4C08-1ACF77021A71}"/>
              </a:ext>
            </a:extLst>
          </p:cNvPr>
          <p:cNvGrpSpPr/>
          <p:nvPr/>
        </p:nvGrpSpPr>
        <p:grpSpPr>
          <a:xfrm>
            <a:off x="1526437" y="4845316"/>
            <a:ext cx="3437762" cy="469490"/>
            <a:chOff x="1526437" y="4856194"/>
            <a:chExt cx="3437762" cy="46949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xmlns="" id="{A56192C8-D39C-B670-A67B-EF83333510E6}"/>
                </a:ext>
              </a:extLst>
            </p:cNvPr>
            <p:cNvSpPr/>
            <p:nvPr/>
          </p:nvSpPr>
          <p:spPr>
            <a:xfrm>
              <a:off x="1526437" y="4856194"/>
              <a:ext cx="2599764" cy="469490"/>
            </a:xfrm>
            <a:prstGeom prst="roundRect">
              <a:avLst>
                <a:gd name="adj" fmla="val 32461"/>
              </a:avLst>
            </a:prstGeom>
            <a:noFill/>
            <a:ln w="38100">
              <a:solidFill>
                <a:srgbClr val="FD7F2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INVALID CHEQUE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7AE5ED4C-FE99-AB13-568B-B05CB6E08488}"/>
                </a:ext>
              </a:extLst>
            </p:cNvPr>
            <p:cNvCxnSpPr>
              <a:stCxn id="33" idx="1"/>
              <a:endCxn id="18" idx="3"/>
            </p:cNvCxnSpPr>
            <p:nvPr/>
          </p:nvCxnSpPr>
          <p:spPr>
            <a:xfrm flipH="1">
              <a:off x="4126201" y="5087425"/>
              <a:ext cx="837998" cy="3514"/>
            </a:xfrm>
            <a:prstGeom prst="straightConnector1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5C69F608-B94D-4301-A39B-6E5D03EBF295}"/>
              </a:ext>
            </a:extLst>
          </p:cNvPr>
          <p:cNvGrpSpPr/>
          <p:nvPr/>
        </p:nvGrpSpPr>
        <p:grpSpPr>
          <a:xfrm>
            <a:off x="6564402" y="4835156"/>
            <a:ext cx="3437762" cy="469490"/>
            <a:chOff x="6564402" y="4846034"/>
            <a:chExt cx="3437762" cy="46949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xmlns="" id="{349912D8-7761-3035-8D84-E1FF0139819C}"/>
                </a:ext>
              </a:extLst>
            </p:cNvPr>
            <p:cNvSpPr/>
            <p:nvPr/>
          </p:nvSpPr>
          <p:spPr>
            <a:xfrm>
              <a:off x="7402400" y="4846034"/>
              <a:ext cx="2599764" cy="469490"/>
            </a:xfrm>
            <a:prstGeom prst="roundRect">
              <a:avLst>
                <a:gd name="adj" fmla="val 25969"/>
              </a:avLst>
            </a:prstGeom>
            <a:noFill/>
            <a:ln w="38100">
              <a:solidFill>
                <a:srgbClr val="FD7F2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VALID CHEQUE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xmlns="" id="{DA6FE96C-51B0-3263-AABB-3542960867C3}"/>
                </a:ext>
              </a:extLst>
            </p:cNvPr>
            <p:cNvCxnSpPr>
              <a:stCxn id="33" idx="3"/>
              <a:endCxn id="32" idx="1"/>
            </p:cNvCxnSpPr>
            <p:nvPr/>
          </p:nvCxnSpPr>
          <p:spPr>
            <a:xfrm flipV="1">
              <a:off x="6564402" y="5080779"/>
              <a:ext cx="837998" cy="6646"/>
            </a:xfrm>
            <a:prstGeom prst="straightConnector1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1FF6E3E-327F-596C-541C-2C83B1B61F09}"/>
              </a:ext>
            </a:extLst>
          </p:cNvPr>
          <p:cNvGrpSpPr/>
          <p:nvPr/>
        </p:nvGrpSpPr>
        <p:grpSpPr>
          <a:xfrm>
            <a:off x="7402400" y="5304646"/>
            <a:ext cx="2599764" cy="989329"/>
            <a:chOff x="7402400" y="5304646"/>
            <a:chExt cx="2599764" cy="98932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xmlns="" id="{DA812341-BB0D-E722-432B-61E98D012A45}"/>
                </a:ext>
              </a:extLst>
            </p:cNvPr>
            <p:cNvSpPr/>
            <p:nvPr/>
          </p:nvSpPr>
          <p:spPr>
            <a:xfrm>
              <a:off x="7402400" y="5824485"/>
              <a:ext cx="2599764" cy="469490"/>
            </a:xfrm>
            <a:prstGeom prst="roundRect">
              <a:avLst>
                <a:gd name="adj" fmla="val 25969"/>
              </a:avLst>
            </a:prstGeom>
            <a:noFill/>
            <a:ln w="38100">
              <a:solidFill>
                <a:srgbClr val="FD7F2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PROCESS AMOUNT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xmlns="" id="{40EDE7BA-7AD6-7E9E-BBB4-BA0088A9B424}"/>
                </a:ext>
              </a:extLst>
            </p:cNvPr>
            <p:cNvCxnSpPr>
              <a:cxnSpLocks/>
              <a:stCxn id="32" idx="2"/>
              <a:endCxn id="36" idx="0"/>
            </p:cNvCxnSpPr>
            <p:nvPr/>
          </p:nvCxnSpPr>
          <p:spPr>
            <a:xfrm>
              <a:off x="8702282" y="5304646"/>
              <a:ext cx="0" cy="519839"/>
            </a:xfrm>
            <a:prstGeom prst="straightConnector1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4628989F-BD5E-2098-3678-EFCB848725DB}"/>
              </a:ext>
            </a:extLst>
          </p:cNvPr>
          <p:cNvCxnSpPr>
            <a:cxnSpLocks/>
          </p:cNvCxnSpPr>
          <p:nvPr/>
        </p:nvCxnSpPr>
        <p:spPr>
          <a:xfrm flipH="1" flipV="1">
            <a:off x="5740989" y="-909320"/>
            <a:ext cx="23308" cy="1317304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893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xmlns="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8600"/>
            <a:ext cx="3316941" cy="11291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Automation</a:t>
            </a:r>
            <a:br>
              <a:rPr lang="en-US" dirty="0"/>
            </a:br>
            <a:r>
              <a:rPr lang="en-US" dirty="0"/>
              <a:t>technologies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86998" y="1335193"/>
            <a:ext cx="3339401" cy="365125"/>
          </a:xfrm>
        </p:spPr>
        <p:txBody>
          <a:bodyPr>
            <a:noAutofit/>
          </a:bodyPr>
          <a:lstStyle/>
          <a:p>
            <a:r>
              <a:rPr lang="en-US" dirty="0"/>
              <a:t>Azure computer vision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94710" y="1335193"/>
            <a:ext cx="2859090" cy="365125"/>
          </a:xfrm>
        </p:spPr>
        <p:txBody>
          <a:bodyPr/>
          <a:lstStyle/>
          <a:p>
            <a:r>
              <a:rPr lang="en-US" dirty="0"/>
              <a:t>Open cv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0265" y="1700318"/>
            <a:ext cx="2880659" cy="1463269"/>
          </a:xfrm>
        </p:spPr>
        <p:txBody>
          <a:bodyPr>
            <a:normAutofit/>
          </a:bodyPr>
          <a:lstStyle/>
          <a:p>
            <a:r>
              <a:rPr lang="en-US" sz="1600" i="0" dirty="0">
                <a:effectLst/>
              </a:rPr>
              <a:t>Computer vision api helps in creating intelligent solutions that extract information from images.</a:t>
            </a:r>
            <a:endParaRPr lang="en-US" sz="1600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10600" y="1688268"/>
            <a:ext cx="2859090" cy="1475319"/>
          </a:xfrm>
        </p:spPr>
        <p:txBody>
          <a:bodyPr>
            <a:normAutofit/>
          </a:bodyPr>
          <a:lstStyle/>
          <a:p>
            <a:r>
              <a:rPr lang="en-US" sz="1600" dirty="0"/>
              <a:t>Helps in morphological transformation of images, reading of image from local system.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86998" y="3532639"/>
            <a:ext cx="2859089" cy="365125"/>
          </a:xfrm>
        </p:spPr>
        <p:txBody>
          <a:bodyPr/>
          <a:lstStyle/>
          <a:p>
            <a:r>
              <a:rPr lang="en-US" dirty="0"/>
              <a:t>Azure my-</a:t>
            </a:r>
            <a:r>
              <a:rPr lang="en-US" dirty="0" err="1"/>
              <a:t>sql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94710" y="3478524"/>
            <a:ext cx="2859090" cy="365125"/>
          </a:xfrm>
        </p:spPr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10264" y="3843648"/>
            <a:ext cx="2859089" cy="2512701"/>
          </a:xfrm>
        </p:spPr>
        <p:txBody>
          <a:bodyPr>
            <a:noAutofit/>
          </a:bodyPr>
          <a:lstStyle/>
          <a:p>
            <a:r>
              <a:rPr lang="en-US" sz="1600" i="0" dirty="0">
                <a:effectLst/>
              </a:rPr>
              <a:t>It’s a fully managed database service, which means that Microsoft automates the management and maintenance of your infrastructure and database server, including routine updates, backups, and security.</a:t>
            </a:r>
            <a:endParaRPr lang="en-US" sz="1600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52655" y="3835059"/>
            <a:ext cx="2859090" cy="2137478"/>
          </a:xfrm>
        </p:spPr>
        <p:txBody>
          <a:bodyPr>
            <a:noAutofit/>
          </a:bodyPr>
          <a:lstStyle/>
          <a:p>
            <a:r>
              <a:rPr lang="en-US" sz="1600" dirty="0"/>
              <a:t>This technique is used for image processing and extracting particular parts of image for processing, and validating with existing database.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woman with VR goggles on her face&#10;">
            <a:extLst>
              <a:ext uri="{FF2B5EF4-FFF2-40B4-BE49-F238E27FC236}">
                <a16:creationId xmlns:a16="http://schemas.microsoft.com/office/drawing/2014/main" xmlns="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570" y="729926"/>
            <a:ext cx="6456836" cy="5388772"/>
          </a:xfrm>
          <a:effectLst>
            <a:softEdge rad="838200"/>
          </a:effectLst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xmlns="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800" y="1101212"/>
            <a:ext cx="5749200" cy="4646200"/>
          </a:xfrm>
          <a:effectLst>
            <a:softEdge rad="279400"/>
          </a:effectLst>
        </p:spPr>
        <p:txBody>
          <a:bodyPr/>
          <a:lstStyle/>
          <a:p>
            <a:r>
              <a:rPr lang="en-US" dirty="0"/>
              <a:t>model benefits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10098" y="2495354"/>
            <a:ext cx="4614604" cy="3060494"/>
          </a:xfrm>
        </p:spPr>
        <p:txBody>
          <a:bodyPr/>
          <a:lstStyle/>
          <a:p>
            <a:r>
              <a:rPr lang="en-US" dirty="0"/>
              <a:t>As per the requirement of the digital world, our model is a time saver &amp; also minimizes manual work with its more functionalities. In contrast to other models, our model can accommodate categories NEFTs &amp; RTGS as well as can check if it is cash or account payee. It also has a high chance of scaling up the enterprise-grade environment in the future.  It also acknowledges the back signatures and using this, we could also automate NEFT transactions by compiling them with the NEFT form.</a:t>
            </a:r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0" y="533400"/>
            <a:ext cx="9083040" cy="108657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4000" dirty="0"/>
              <a:t>PLAN FOR DEVELOPMENT</a:t>
            </a:r>
            <a:endParaRPr lang="en-US" sz="4000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150278A-C855-49FF-BCD2-7E6BD3F90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52699" y="1592681"/>
            <a:ext cx="7306060" cy="510439"/>
          </a:xfrm>
        </p:spPr>
        <p:txBody>
          <a:bodyPr/>
          <a:lstStyle/>
          <a:p>
            <a:r>
              <a:rPr lang="en-US" dirty="0"/>
              <a:t>​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8609AEB-EB96-03CE-5481-8E7EB7266EDD}"/>
              </a:ext>
            </a:extLst>
          </p:cNvPr>
          <p:cNvSpPr/>
          <p:nvPr/>
        </p:nvSpPr>
        <p:spPr>
          <a:xfrm>
            <a:off x="167640" y="1767840"/>
            <a:ext cx="11567160" cy="1202339"/>
          </a:xfrm>
          <a:prstGeom prst="rect">
            <a:avLst/>
          </a:prstGeom>
          <a:noFill/>
          <a:ln w="38100">
            <a:solidFill>
              <a:srgbClr val="99A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The potential risk we have in our project is managing the time complexity as well as the accuracy of the model. The approximate time model takes to process a single cheque is about .... Seconds solution (to overcome) this obstacle we need a  custom OCR for data extraction &amp; object detection API could also be used for efficiency.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7EAA219-7BBB-33AD-F9D9-A88D2EE8E232}"/>
              </a:ext>
            </a:extLst>
          </p:cNvPr>
          <p:cNvSpPr/>
          <p:nvPr/>
        </p:nvSpPr>
        <p:spPr>
          <a:xfrm>
            <a:off x="167640" y="3286652"/>
            <a:ext cx="11567160" cy="1202339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The product is feasible and over time, it can also be proven as scalable. We could develop a similar automated model for NEFT processing, along with that Cheque ATM  possibility.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3B4388FB-DBF4-3892-C314-F8C9F55B151B}"/>
              </a:ext>
            </a:extLst>
          </p:cNvPr>
          <p:cNvSpPr/>
          <p:nvPr/>
        </p:nvSpPr>
        <p:spPr>
          <a:xfrm>
            <a:off x="167640" y="4805464"/>
            <a:ext cx="11567160" cy="1202339"/>
          </a:xfrm>
          <a:prstGeom prst="rect">
            <a:avLst/>
          </a:prstGeom>
          <a:noFill/>
          <a:ln w="38100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/>
              <a:t>cost-benefit analysis- investors /stakeholders should invest in this project as neither it demand any extra resource nor do it have many manual workloads. above all, it is user-friendly and gives almost fine accuracy in the least time required for processing.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0" y="506103"/>
            <a:ext cx="9083040" cy="108657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4000" dirty="0"/>
              <a:t>PLAN FOR DEVELOPMENT</a:t>
            </a:r>
            <a:endParaRPr lang="en-US" sz="4000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150278A-C855-49FF-BCD2-7E6BD3F90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52699" y="1592681"/>
            <a:ext cx="7306060" cy="510439"/>
          </a:xfrm>
        </p:spPr>
        <p:txBody>
          <a:bodyPr/>
          <a:lstStyle/>
          <a:p>
            <a:r>
              <a:rPr lang="en-US" dirty="0"/>
              <a:t>​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8609AEB-EB96-03CE-5481-8E7EB7266EDD}"/>
              </a:ext>
            </a:extLst>
          </p:cNvPr>
          <p:cNvSpPr/>
          <p:nvPr/>
        </p:nvSpPr>
        <p:spPr>
          <a:xfrm>
            <a:off x="167640" y="1592682"/>
            <a:ext cx="11567160" cy="1377498"/>
          </a:xfrm>
          <a:prstGeom prst="rect">
            <a:avLst/>
          </a:prstGeom>
          <a:noFill/>
          <a:ln w="38100">
            <a:solidFill>
              <a:srgbClr val="FFB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The estimated maximum cost it could take to set up the final model is, about.... and it could also handle the large database using the Azure cloud. Roles &amp; responsibility - since the model is automated, it requires the least manual handling. It just demands a supervisor for database management.</a:t>
            </a:r>
          </a:p>
          <a:p>
            <a:r>
              <a:rPr lang="en-US" sz="1600" dirty="0"/>
              <a:t>This defines the success criteria of our model - time, scope, resources &amp; accuracy.</a:t>
            </a:r>
            <a:endParaRPr lang="en-US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7EAA219-7BBB-33AD-F9D9-A88D2EE8E232}"/>
              </a:ext>
            </a:extLst>
          </p:cNvPr>
          <p:cNvSpPr/>
          <p:nvPr/>
        </p:nvSpPr>
        <p:spPr>
          <a:xfrm>
            <a:off x="167640" y="3286652"/>
            <a:ext cx="11567160" cy="1202339"/>
          </a:xfrm>
          <a:prstGeom prst="rect">
            <a:avLst/>
          </a:prstGeom>
          <a:noFill/>
          <a:ln w="38100">
            <a:solidFill>
              <a:srgbClr val="FF7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We can use Azure Kubernetes Services to deploy our model and Azure Computer Vision api.</a:t>
            </a:r>
          </a:p>
          <a:p>
            <a:r>
              <a:rPr lang="en-US" sz="2000" dirty="0"/>
              <a:t>Bank needs to provide database for our model to verify information.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3B4388FB-DBF4-3892-C314-F8C9F55B151B}"/>
              </a:ext>
            </a:extLst>
          </p:cNvPr>
          <p:cNvSpPr/>
          <p:nvPr/>
        </p:nvSpPr>
        <p:spPr>
          <a:xfrm>
            <a:off x="167640" y="4805464"/>
            <a:ext cx="11567160" cy="1202339"/>
          </a:xfrm>
          <a:prstGeom prst="rect">
            <a:avLst/>
          </a:prstGeom>
          <a:noFill/>
          <a:ln w="38100">
            <a:solidFill>
              <a:srgbClr val="8ED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Setting up of the POC infrastructure on Microsoft Azure cloud setup might take us around 1-2 months.</a:t>
            </a:r>
          </a:p>
        </p:txBody>
      </p:sp>
    </p:spTree>
    <p:extLst>
      <p:ext uri="{BB962C8B-B14F-4D97-AF65-F5344CB8AC3E}">
        <p14:creationId xmlns:p14="http://schemas.microsoft.com/office/powerpoint/2010/main" val="329819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xmlns="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47764" y="2389702"/>
            <a:ext cx="5463491" cy="2388487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dirty="0"/>
              <a:t>Accuracy we achieved.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dirty="0"/>
              <a:t>Number of satisfied customers we have(user friendly, implementation) + target customers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dirty="0"/>
              <a:t>Transparency of Model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dirty="0"/>
              <a:t>Automated model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xmlns="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pPr algn="ctr"/>
            <a:r>
              <a:rPr lang="en-US" dirty="0"/>
              <a:t>KPI OF models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6E7B1153-E5CC-93E0-D550-E657E8A39E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8552" r="18552"/>
          <a:stretch>
            <a:fillRect/>
          </a:stretch>
        </p:blipFill>
        <p:spPr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230e9df3-be65-4c73-a93b-d1236ebd677e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1696</TotalTime>
  <Words>607</Words>
  <Application>Microsoft Office PowerPoint</Application>
  <PresentationFormat>Custom</PresentationFormat>
  <Paragraphs>60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BOB HACKATHON  CHEQUE DETECTION </vt:lpstr>
      <vt:lpstr>Quick fix by us </vt:lpstr>
      <vt:lpstr>High level implementation </vt:lpstr>
      <vt:lpstr>PowerPoint Presentation</vt:lpstr>
      <vt:lpstr>Automation technologies</vt:lpstr>
      <vt:lpstr>model benefits</vt:lpstr>
      <vt:lpstr>PLAN FOR DEVELOPMENT</vt:lpstr>
      <vt:lpstr>PLAN FOR DEVELOPMENT</vt:lpstr>
      <vt:lpstr>KPI OF models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BOB HACKATHON  CHEQUE DETECTION </dc:title>
  <dc:creator>Anubhav Yadav</dc:creator>
  <cp:lastModifiedBy>Hp</cp:lastModifiedBy>
  <cp:revision>4</cp:revision>
  <dcterms:created xsi:type="dcterms:W3CDTF">2022-10-27T07:43:42Z</dcterms:created>
  <dcterms:modified xsi:type="dcterms:W3CDTF">2022-11-01T16:52:14Z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